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60" r:id="rId3"/>
    <p:sldId id="263" r:id="rId4"/>
    <p:sldId id="267" r:id="rId5"/>
    <p:sldId id="279" r:id="rId6"/>
    <p:sldId id="273" r:id="rId7"/>
    <p:sldId id="278" r:id="rId8"/>
    <p:sldId id="277" r:id="rId9"/>
    <p:sldId id="276" r:id="rId10"/>
    <p:sldId id="274" r:id="rId11"/>
    <p:sldId id="272" r:id="rId12"/>
    <p:sldId id="268" r:id="rId13"/>
    <p:sldId id="270" r:id="rId14"/>
    <p:sldId id="271" r:id="rId15"/>
    <p:sldId id="280" r:id="rId1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4" autoAdjust="0"/>
    <p:restoredTop sz="94630" autoAdjust="0"/>
  </p:normalViewPr>
  <p:slideViewPr>
    <p:cSldViewPr>
      <p:cViewPr varScale="1">
        <p:scale>
          <a:sx n="93" d="100"/>
          <a:sy n="93" d="100"/>
        </p:scale>
        <p:origin x="1186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5CA53-257F-4B1F-B705-02AA8353DDA2}" type="datetimeFigureOut">
              <a:rPr lang="en-AU" smtClean="0"/>
              <a:pPr/>
              <a:t>25/06/2020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BD8CD-7577-4F3E-83B0-A9AD9F8F4AB5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510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854B-0FBB-4263-91F8-76B189D0CBE0}" type="datetime1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23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CBB6B-D7A0-4F6C-8690-65232F258A13}" type="datetime1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89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4F290-34DF-4994-A8C1-A23966F887FA}" type="datetime1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079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EB003-8255-4934-8B7E-27EF0FA59F4E}" type="datetime1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590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38C8F-4EF2-4BC7-BE10-EB0E8BD60F76}" type="datetime1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1908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2835-52E6-47C8-84EC-E6827186A242}" type="datetime1">
              <a:rPr lang="en-AU" smtClean="0"/>
              <a:t>25/06/2020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369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7F989-9FB1-4E2D-AC91-2DC983A5CE70}" type="datetime1">
              <a:rPr lang="en-AU" smtClean="0"/>
              <a:t>25/06/2020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088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84C0-4D3C-4255-AD21-B6C521FEAF6B}" type="datetime1">
              <a:rPr lang="en-AU" smtClean="0"/>
              <a:t>25/06/2020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28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52CC2-31B9-49D9-A986-A178BD3F7429}" type="datetime1">
              <a:rPr lang="en-AU" smtClean="0"/>
              <a:t>25/06/2020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928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1F10-53D5-4F93-A07A-86D0EA370728}" type="datetime1">
              <a:rPr lang="en-AU" smtClean="0"/>
              <a:t>25/06/2020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781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592E7-648C-409E-BB50-6ADD8072ACCB}" type="datetime1">
              <a:rPr lang="en-AU" smtClean="0"/>
              <a:t>25/06/2020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/>
              <a:t>Barossa, South Australia - www.barossa.com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4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72D17-B62B-4A91-8915-86383A2FA246}" type="datetime1">
              <a:rPr lang="en-AU" smtClean="0"/>
              <a:t>25/06/2020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Barossa, South Australia - www.barossa.com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1B37C-BFCF-4768-B597-253E634FC4AC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355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jp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3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://www.barossa.com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jpeg"/><Relationship Id="rId11" Type="http://schemas.openxmlformats.org/officeDocument/2006/relationships/image" Target="../media/image3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eg"/><Relationship Id="rId5" Type="http://schemas.openxmlformats.org/officeDocument/2006/relationships/image" Target="../media/image9.jpeg"/><Relationship Id="rId4" Type="http://schemas.openxmlformats.org/officeDocument/2006/relationships/image" Target="../media/image17.jpe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10" Type="http://schemas.openxmlformats.org/officeDocument/2006/relationships/image" Target="../media/image3.png"/><Relationship Id="rId4" Type="http://schemas.openxmlformats.org/officeDocument/2006/relationships/image" Target="../media/image21.jp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1.jp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343"/>
            <a:ext cx="9143999" cy="59862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784" y="188640"/>
            <a:ext cx="2555776" cy="1189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0132" y="630932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Trebuchet MS" panose="020B0603020202020204" pitchFamily="34" charset="0"/>
              </a:rPr>
              <a:t>AUSTRALIA’S ICONIC WINE ESTATE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9892"/>
    </mc:Choice>
    <mc:Fallback xmlns="">
      <p:transition spd="slow" advClick="0" advTm="9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27595"/>
            <a:ext cx="9143999" cy="5223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29"/>
          <a:stretch/>
        </p:blipFill>
        <p:spPr>
          <a:xfrm>
            <a:off x="4127866" y="150447"/>
            <a:ext cx="2100317" cy="12220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3" y="281388"/>
            <a:ext cx="2301069" cy="1069510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20957" y="-8071"/>
            <a:ext cx="3974979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Trebuchet MS" panose="020B0603020202020204" pitchFamily="34" charset="0"/>
              </a:rPr>
              <a:t>OWEN ANDREWS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Award winning Chef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Functions &amp; Events at SEPPELTSFIELD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4441"/>
    </mc:Choice>
    <mc:Fallback xmlns="">
      <p:transition spd="slow" advClick="0" advTm="14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96" y="-44068"/>
            <a:ext cx="5211775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cap="all" dirty="0">
                <a:latin typeface="Trebuchet MS" panose="020B0603020202020204" pitchFamily="34" charset="0"/>
              </a:rPr>
              <a:t>WORKING COOPERAGE SEPPELTSFIELD</a:t>
            </a:r>
          </a:p>
          <a:p>
            <a:pPr>
              <a:lnSpc>
                <a:spcPct val="150000"/>
              </a:lnSpc>
            </a:pPr>
            <a:r>
              <a:rPr lang="en-AU" sz="1600" dirty="0">
                <a:latin typeface="Trebuchet MS" panose="020B0603020202020204" pitchFamily="34" charset="0"/>
              </a:rPr>
              <a:t>Andrew Young – Master Cooper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Cooper for a 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87" y="15031"/>
            <a:ext cx="2910246" cy="1354090"/>
          </a:xfrm>
          <a:prstGeom prst="rect">
            <a:avLst/>
          </a:prstGeom>
        </p:spPr>
      </p:pic>
      <p:pic>
        <p:nvPicPr>
          <p:cNvPr id="1026" name="Picture 2" descr="F:\Cellar Door\Pictures\Cooperage Photographs\Cooperage Shoot\_51C04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64" y="1204391"/>
            <a:ext cx="4133351" cy="568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88" y="3656449"/>
            <a:ext cx="5019412" cy="3222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r="21763"/>
          <a:stretch/>
        </p:blipFill>
        <p:spPr>
          <a:xfrm>
            <a:off x="4124587" y="1204392"/>
            <a:ext cx="1409623" cy="245205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4562"/>
    </mc:Choice>
    <mc:Fallback xmlns="">
      <p:transition spd="slow" advClick="0" advTm="1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13788" r="1427" b="1878"/>
          <a:stretch/>
        </p:blipFill>
        <p:spPr>
          <a:xfrm>
            <a:off x="0" y="1509311"/>
            <a:ext cx="9144000" cy="5356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296" y="0"/>
            <a:ext cx="5211775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cap="all" dirty="0">
                <a:latin typeface="Trebuchet MS" panose="020B0603020202020204" pitchFamily="34" charset="0"/>
              </a:rPr>
              <a:t>1888 Gravity flow winery</a:t>
            </a:r>
          </a:p>
          <a:p>
            <a:pPr>
              <a:lnSpc>
                <a:spcPct val="150000"/>
              </a:lnSpc>
            </a:pPr>
            <a:r>
              <a:rPr lang="en-AU" sz="1600" dirty="0">
                <a:latin typeface="Trebuchet MS" panose="020B0603020202020204" pitchFamily="34" charset="0"/>
              </a:rPr>
              <a:t>Crushes 5,000 tonnes = 35million litres of wine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87" y="15031"/>
            <a:ext cx="2910246" cy="13540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853"/>
    </mc:Choice>
    <mc:Fallback xmlns="">
      <p:transition spd="slow" advClick="0" advTm="2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204864"/>
            <a:ext cx="9236358" cy="36562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296" y="0"/>
            <a:ext cx="5211775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cap="all" dirty="0">
                <a:latin typeface="Trebuchet MS" panose="020B0603020202020204" pitchFamily="34" charset="0"/>
              </a:rPr>
              <a:t>HISTORY &amp; HERITAGE</a:t>
            </a:r>
          </a:p>
          <a:p>
            <a:pPr>
              <a:lnSpc>
                <a:spcPct val="150000"/>
              </a:lnSpc>
            </a:pPr>
            <a:r>
              <a:rPr lang="en-AU" sz="1600" dirty="0">
                <a:latin typeface="Trebuchet MS" panose="020B0603020202020204" pitchFamily="34" charset="0"/>
              </a:rPr>
              <a:t>13 State Heritage Listed buildings</a:t>
            </a:r>
          </a:p>
          <a:p>
            <a:pPr>
              <a:lnSpc>
                <a:spcPct val="150000"/>
              </a:lnSpc>
            </a:pPr>
            <a:r>
              <a:rPr lang="en-AU" sz="1600" dirty="0">
                <a:latin typeface="Trebuchet MS" panose="020B0603020202020204" pitchFamily="34" charset="0"/>
              </a:rPr>
              <a:t>Blending Cellar 1870’s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21" y="15031"/>
            <a:ext cx="2910246" cy="13540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0150"/>
    </mc:Choice>
    <mc:Fallback xmlns="">
      <p:transition spd="slow" advClick="0" advTm="20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96" y="0"/>
            <a:ext cx="5211775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cap="all" dirty="0">
                <a:latin typeface="Trebuchet MS" panose="020B0603020202020204" pitchFamily="34" charset="0"/>
              </a:rPr>
              <a:t>HISTORY &amp; HERITAGE</a:t>
            </a:r>
          </a:p>
          <a:p>
            <a:pPr>
              <a:lnSpc>
                <a:spcPct val="150000"/>
              </a:lnSpc>
            </a:pPr>
            <a:r>
              <a:rPr lang="en-AU" sz="1600" dirty="0">
                <a:latin typeface="Trebuchet MS" panose="020B0603020202020204" pitchFamily="34" charset="0"/>
              </a:rPr>
              <a:t>13 State Heritage Listed buildings</a:t>
            </a:r>
          </a:p>
          <a:p>
            <a:pPr>
              <a:lnSpc>
                <a:spcPct val="150000"/>
              </a:lnSpc>
            </a:pPr>
            <a:r>
              <a:rPr lang="en-AU" sz="1600" dirty="0">
                <a:latin typeface="Trebuchet MS" panose="020B0603020202020204" pitchFamily="34" charset="0"/>
              </a:rPr>
              <a:t>Blending Cellar today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21" y="15031"/>
            <a:ext cx="2910246" cy="1354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712"/>
            <a:ext cx="9144000" cy="46798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3569"/>
    </mc:Choice>
    <mc:Fallback xmlns="">
      <p:transition spd="slow" advClick="0" advTm="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18227" y="692696"/>
            <a:ext cx="5211775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2000" b="1" cap="all" dirty="0">
                <a:latin typeface="Trebuchet MS" panose="020B0603020202020204" pitchFamily="34" charset="0"/>
              </a:rPr>
              <a:t>Thank you</a:t>
            </a:r>
          </a:p>
          <a:p>
            <a:pPr algn="ctr">
              <a:lnSpc>
                <a:spcPct val="150000"/>
              </a:lnSpc>
            </a:pPr>
            <a:r>
              <a:rPr lang="en-AU" sz="1600" dirty="0">
                <a:latin typeface="Trebuchet MS" panose="020B0603020202020204" pitchFamily="34" charset="0"/>
              </a:rPr>
              <a:t>Nicole Hodgson</a:t>
            </a:r>
          </a:p>
          <a:p>
            <a:pPr algn="ctr">
              <a:lnSpc>
                <a:spcPct val="150000"/>
              </a:lnSpc>
            </a:pPr>
            <a:r>
              <a:rPr lang="en-AU" sz="1600" dirty="0">
                <a:latin typeface="Trebuchet MS" panose="020B0603020202020204" pitchFamily="34" charset="0"/>
              </a:rPr>
              <a:t>Head of Tourism &amp; Stakeholder Relations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1" y="2564904"/>
            <a:ext cx="9039769" cy="420605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8416"/>
    </mc:Choice>
    <mc:Fallback xmlns="">
      <p:transition spd="slow" advClick="0" advTm="8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7" t="12071" r="19718" b="12317"/>
          <a:stretch/>
        </p:blipFill>
        <p:spPr>
          <a:xfrm>
            <a:off x="1547664" y="1200702"/>
            <a:ext cx="5976664" cy="5407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60648"/>
            <a:ext cx="44279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latin typeface="Trebuchet MS" panose="020B0603020202020204" pitchFamily="34" charset="0"/>
              </a:rPr>
              <a:t>Located in on the western ridge of the Barossa, 1 hour north from the capital city Adelaide, South Australia</a:t>
            </a:r>
          </a:p>
        </p:txBody>
      </p:sp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312" y="5574047"/>
            <a:ext cx="1005256" cy="103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hlinkClick r:id="rId6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5890630"/>
            <a:ext cx="1944216" cy="717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10" y="15031"/>
            <a:ext cx="2909932" cy="13540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6225"/>
    </mc:Choice>
    <mc:Fallback xmlns="">
      <p:transition spd="slow" advClick="0" advTm="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2"/>
          <a:stretch/>
        </p:blipFill>
        <p:spPr>
          <a:xfrm>
            <a:off x="0" y="3778286"/>
            <a:ext cx="3679311" cy="3079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38" y="15031"/>
            <a:ext cx="2910246" cy="1354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7" b="7450"/>
          <a:stretch/>
        </p:blipFill>
        <p:spPr>
          <a:xfrm>
            <a:off x="6444208" y="3794882"/>
            <a:ext cx="2699791" cy="1048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90" y="333451"/>
            <a:ext cx="6106465" cy="33547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Trebuchet MS" panose="020B0603020202020204" pitchFamily="34" charset="0"/>
              </a:rPr>
              <a:t>BAROSSA WINE, FOOD, CRAFT, DESIGN &amp; BEAUTY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Gourmet Traveller WINE – Star Cellar Door 6 times - 2015-2020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2016, 2018 &amp; 2019 Tourism Winery Winner – South Australia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Destination Restaurant - FINO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Craft &amp; Design Studios – JamFactory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Vasse Virgin Skin Care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Segway Tours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Owen Andrews Events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Cooperage (barrel making)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/>
          <a:stretch/>
        </p:blipFill>
        <p:spPr>
          <a:xfrm>
            <a:off x="4705872" y="1671579"/>
            <a:ext cx="4431657" cy="2117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291" y="3778286"/>
            <a:ext cx="2762917" cy="17074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855" y="5445224"/>
            <a:ext cx="2420516" cy="1412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307" y="4843272"/>
            <a:ext cx="3047693" cy="201472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2778"/>
    </mc:Choice>
    <mc:Fallback xmlns="">
      <p:transition spd="slow" advClick="0" advTm="12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351"/>
            <a:ext cx="9144000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296" y="0"/>
            <a:ext cx="5643824" cy="1661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2000" b="1" cap="all" dirty="0">
                <a:latin typeface="Trebuchet MS" panose="020B0603020202020204" pitchFamily="34" charset="0"/>
              </a:rPr>
              <a:t>Experiences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AU" sz="1600" dirty="0">
                <a:latin typeface="Trebuchet MS" panose="020B0603020202020204" pitchFamily="34" charset="0"/>
              </a:rPr>
              <a:t>Longest lineage of wine in barrel, dating back to 1878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AU" sz="1600" dirty="0">
                <a:latin typeface="Trebuchet MS" panose="020B0603020202020204" pitchFamily="34" charset="0"/>
              </a:rPr>
              <a:t>Centennial Cellar – suite of tasting options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AU" sz="1600" dirty="0">
                <a:latin typeface="Trebuchet MS" panose="020B0603020202020204" pitchFamily="34" charset="0"/>
              </a:rPr>
              <a:t>Taste Your Birth Year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255" y="58686"/>
            <a:ext cx="2910246" cy="13540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79912" y="1815882"/>
            <a:ext cx="5362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latin typeface="Trebuchet MS" panose="020B0603020202020204" pitchFamily="34" charset="0"/>
              </a:rPr>
              <a:t>“The most historic winery &amp; greatest show piece of the Barossa Valley” </a:t>
            </a:r>
            <a:r>
              <a:rPr lang="en-AU" sz="1600" dirty="0">
                <a:latin typeface="Trebuchet MS" panose="020B0603020202020204" pitchFamily="34" charset="0"/>
              </a:rPr>
              <a:t>James Halliday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9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8020"/>
    </mc:Choice>
    <mc:Fallback xmlns="">
      <p:transition spd="slow" advClick="0" advTm="28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86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8134"/>
            <a:ext cx="2910246" cy="13540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91" y="333451"/>
            <a:ext cx="4817042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Trebuchet MS" panose="020B0603020202020204" pitchFamily="34" charset="0"/>
              </a:rPr>
              <a:t>COMING SOON…..</a:t>
            </a:r>
          </a:p>
          <a:p>
            <a:pPr lvl="0">
              <a:lnSpc>
                <a:spcPct val="150000"/>
              </a:lnSpc>
            </a:pPr>
            <a:r>
              <a:rPr lang="en-AU" sz="1600" dirty="0">
                <a:latin typeface="Trebuchet MS" panose="020B0603020202020204" pitchFamily="34" charset="0"/>
              </a:rPr>
              <a:t>Oscar Seppeltsfield 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 5+ star 70 room Luxury Accommodation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2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5483"/>
    </mc:Choice>
    <mc:Fallback xmlns="">
      <p:transition spd="slow" advClick="0" advTm="15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Grp="1" noChangeAspect="1"/>
          </p:cNvPicPr>
          <p:nvPr isPhoto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3" y="4119747"/>
            <a:ext cx="4727906" cy="274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77" y="425847"/>
            <a:ext cx="2910246" cy="1354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6"/>
          <a:stretch/>
        </p:blipFill>
        <p:spPr>
          <a:xfrm>
            <a:off x="4705871" y="4118624"/>
            <a:ext cx="4438129" cy="27393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991" y="333451"/>
            <a:ext cx="4817042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Trebuchet MS" panose="020B0603020202020204" pitchFamily="34" charset="0"/>
              </a:rPr>
              <a:t>FINO SEPPELTSFIELD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 Award winning Regional Destination Restaurant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"/>
          <a:stretch/>
        </p:blipFill>
        <p:spPr>
          <a:xfrm>
            <a:off x="-873" y="1124926"/>
            <a:ext cx="4742768" cy="299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348598"/>
            <a:ext cx="2438400" cy="54635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7686"/>
    </mc:Choice>
    <mc:Fallback xmlns="">
      <p:transition spd="slow" advClick="0" advTm="1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66" y="452361"/>
            <a:ext cx="2695894" cy="1253020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303" y="2123707"/>
            <a:ext cx="2334761" cy="1284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90" y="139106"/>
            <a:ext cx="5537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Trebuchet MS" panose="020B0603020202020204" pitchFamily="34" charset="0"/>
              </a:rPr>
              <a:t>JAMFACTORY SEPPELTSFIELD</a:t>
            </a:r>
          </a:p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en-AU" sz="1600" dirty="0">
                <a:latin typeface="Trebuchet MS" panose="020B0603020202020204" pitchFamily="34" charset="0"/>
              </a:rPr>
              <a:t> Art &amp; Design, 7 Artisans Studios &amp; Workshops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840" y="4746287"/>
            <a:ext cx="3194724" cy="21117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3" b="4093"/>
          <a:stretch/>
        </p:blipFill>
        <p:spPr>
          <a:xfrm>
            <a:off x="-14879" y="4746287"/>
            <a:ext cx="3519989" cy="2111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8" t="18139" r="20265" b="5730"/>
          <a:stretch/>
        </p:blipFill>
        <p:spPr>
          <a:xfrm>
            <a:off x="3505110" y="4743450"/>
            <a:ext cx="2449730" cy="212598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4879" y="1021721"/>
            <a:ext cx="5868181" cy="372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4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24831"/>
    </mc:Choice>
    <mc:Fallback xmlns="">
      <p:transition spd="slow" advClick="0" advTm="24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9" y="0"/>
            <a:ext cx="5468339" cy="41012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01" y="2197957"/>
            <a:ext cx="2231257" cy="1152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99045"/>
            <a:ext cx="2331053" cy="1083446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"/>
          <a:stretch/>
        </p:blipFill>
        <p:spPr>
          <a:xfrm>
            <a:off x="-1" y="3356992"/>
            <a:ext cx="5478311" cy="3501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10" y="4407627"/>
            <a:ext cx="3681694" cy="245037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5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3301"/>
    </mc:Choice>
    <mc:Fallback xmlns="">
      <p:transition spd="slow" advClick="0" advTm="13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" y="1325084"/>
            <a:ext cx="9141276" cy="555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235" y="1323300"/>
            <a:ext cx="1631758" cy="1628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40" y="10334"/>
            <a:ext cx="2726501" cy="1267246"/>
          </a:xfrm>
          <a:prstGeom prst="rect">
            <a:avLst/>
          </a:prstGeom>
          <a:solidFill>
            <a:schemeClr val="tx1">
              <a:alpha val="0"/>
            </a:schemeClr>
          </a:solidFill>
        </p:spPr>
      </p:pic>
      <p:sp>
        <p:nvSpPr>
          <p:cNvPr id="6" name="TextBox 5"/>
          <p:cNvSpPr txBox="1"/>
          <p:nvPr/>
        </p:nvSpPr>
        <p:spPr>
          <a:xfrm>
            <a:off x="42990" y="333451"/>
            <a:ext cx="524908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2000" b="1" dirty="0">
                <a:latin typeface="Trebuchet MS" panose="020B0603020202020204" pitchFamily="34" charset="0"/>
              </a:rPr>
              <a:t>SEGWAY SENSATIONS SA  SEPPELTSFIELD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7178"/>
    </mc:Choice>
    <mc:Fallback xmlns="">
      <p:transition spd="slow" advClick="0" advTm="17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223</Words>
  <Application>Microsoft Office PowerPoint</Application>
  <PresentationFormat>On-screen Show (4:3)</PresentationFormat>
  <Paragraphs>41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TBI Laptop</dc:creator>
  <cp:lastModifiedBy>Duffy, Brendan (SATC)</cp:lastModifiedBy>
  <cp:revision>71</cp:revision>
  <dcterms:created xsi:type="dcterms:W3CDTF">2014-02-17T07:22:21Z</dcterms:created>
  <dcterms:modified xsi:type="dcterms:W3CDTF">2020-06-24T23:42:25Z</dcterms:modified>
</cp:coreProperties>
</file>