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07"/>
  </p:normalViewPr>
  <p:slideViewPr>
    <p:cSldViewPr snapToGrid="0" snapToObjects="1">
      <p:cViewPr varScale="1">
        <p:scale>
          <a:sx n="70" d="100"/>
          <a:sy n="70" d="100"/>
        </p:scale>
        <p:origin x="84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2" descr="Picture 2"/>
          <p:cNvPicPr>
            <a:picLocks noChangeAspect="1"/>
          </p:cNvPicPr>
          <p:nvPr/>
        </p:nvPicPr>
        <p:blipFill>
          <a:blip r:embed="rId6"/>
          <a:srcRect t="13668"/>
          <a:stretch>
            <a:fillRect/>
          </a:stretch>
        </p:blipFill>
        <p:spPr>
          <a:xfrm>
            <a:off x="11731680" y="-1"/>
            <a:ext cx="6556320" cy="2009359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TextBox 3"/>
          <p:cNvSpPr txBox="1"/>
          <p:nvPr/>
        </p:nvSpPr>
        <p:spPr>
          <a:xfrm>
            <a:off x="13216602" y="1827431"/>
            <a:ext cx="4903595" cy="306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500"/>
              </a:lnSpc>
              <a:defRPr spc="288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LUXURY CULINARY RETREAT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4A56846-FBB4-CB4D-98EF-270635581E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59300" y="925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3397">
        <p:fade/>
      </p:transition>
    </mc:Choice>
    <mc:Fallback>
      <p:transition spd="slow" advTm="333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Box 2"/>
          <p:cNvSpPr txBox="1"/>
          <p:nvPr/>
        </p:nvSpPr>
        <p:spPr>
          <a:xfrm>
            <a:off x="152399" y="426750"/>
            <a:ext cx="5581176" cy="540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400"/>
              </a:lnSpc>
              <a:defRPr sz="3200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Award winning food and wine</a:t>
            </a:r>
          </a:p>
        </p:txBody>
      </p:sp>
      <p:sp>
        <p:nvSpPr>
          <p:cNvPr id="160" name="TextBox 3"/>
          <p:cNvSpPr txBox="1"/>
          <p:nvPr/>
        </p:nvSpPr>
        <p:spPr>
          <a:xfrm>
            <a:off x="12240396" y="981074"/>
            <a:ext cx="4562563" cy="6465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3000"/>
              </a:lnSpc>
              <a:defRPr sz="2200" b="1">
                <a:latin typeface="Raleway"/>
                <a:ea typeface="Raleway"/>
                <a:cs typeface="Raleway"/>
                <a:sym typeface="Raleway"/>
              </a:defRPr>
            </a:pPr>
            <a:r>
              <a:t>Australia's Wine List of the Year Awards</a:t>
            </a:r>
          </a:p>
          <a:p>
            <a:pPr algn="ctr">
              <a:lnSpc>
                <a:spcPts val="3000"/>
              </a:lnSpc>
              <a:defRPr sz="2200">
                <a:latin typeface="Raleway"/>
                <a:ea typeface="Raleway"/>
                <a:cs typeface="Raleway"/>
                <a:sym typeface="Raleway"/>
              </a:defRPr>
            </a:pPr>
            <a:r>
              <a:t>Wine List of the Year South Australia “Hall of Fame” 2011 - 2019</a:t>
            </a:r>
          </a:p>
          <a:p>
            <a:pPr algn="ctr">
              <a:lnSpc>
                <a:spcPts val="3000"/>
              </a:lnSpc>
              <a:defRPr sz="2200">
                <a:latin typeface="Raleway"/>
                <a:ea typeface="Raleway"/>
                <a:cs typeface="Raleway"/>
                <a:sym typeface="Raleway"/>
              </a:defRPr>
            </a:pPr>
            <a:r>
              <a:t>Best Country Restaurant Wine List in Australia 2017</a:t>
            </a:r>
          </a:p>
          <a:p>
            <a:pPr algn="ctr">
              <a:lnSpc>
                <a:spcPts val="3000"/>
              </a:lnSpc>
              <a:buSzPct val="100000"/>
              <a:buFont typeface="Arial"/>
              <a:buChar char="•"/>
              <a:defRPr sz="2200">
                <a:latin typeface="Raleway"/>
                <a:ea typeface="Raleway"/>
                <a:cs typeface="Raleway"/>
                <a:sym typeface="Raleway"/>
              </a:defRPr>
            </a:pPr>
            <a:endParaRPr/>
          </a:p>
          <a:p>
            <a:pPr algn="ctr">
              <a:lnSpc>
                <a:spcPts val="3000"/>
              </a:lnSpc>
              <a:defRPr sz="2200" b="1">
                <a:latin typeface="Raleway"/>
                <a:ea typeface="Raleway"/>
                <a:cs typeface="Raleway"/>
                <a:sym typeface="Raleway"/>
              </a:defRPr>
            </a:pPr>
            <a:r>
              <a:t>Wine Spectator Magazine</a:t>
            </a:r>
          </a:p>
          <a:p>
            <a:pPr algn="ctr">
              <a:lnSpc>
                <a:spcPts val="3000"/>
              </a:lnSpc>
              <a:defRPr sz="2200">
                <a:latin typeface="Raleway"/>
                <a:ea typeface="Raleway"/>
                <a:cs typeface="Raleway"/>
                <a:sym typeface="Raleway"/>
              </a:defRPr>
            </a:pPr>
            <a:r>
              <a:t>Wine List Best of Award of Excellence 2014 - 2019</a:t>
            </a:r>
          </a:p>
          <a:p>
            <a:pPr algn="ctr">
              <a:lnSpc>
                <a:spcPts val="3000"/>
              </a:lnSpc>
              <a:buSzPct val="100000"/>
              <a:buFont typeface="Arial"/>
              <a:buChar char="•"/>
              <a:defRPr sz="2200">
                <a:latin typeface="Raleway"/>
                <a:ea typeface="Raleway"/>
                <a:cs typeface="Raleway"/>
                <a:sym typeface="Raleway"/>
              </a:defRPr>
            </a:pPr>
            <a:endParaRPr/>
          </a:p>
          <a:p>
            <a:pPr algn="ctr">
              <a:lnSpc>
                <a:spcPts val="3000"/>
              </a:lnSpc>
              <a:defRPr sz="2200" b="1">
                <a:latin typeface="Raleway"/>
                <a:ea typeface="Raleway"/>
                <a:cs typeface="Raleway"/>
                <a:sym typeface="Raleway"/>
              </a:defRPr>
            </a:pPr>
            <a:r>
              <a:t>Gourmet Traveller Restaurant Awards</a:t>
            </a:r>
          </a:p>
          <a:p>
            <a:pPr algn="ctr">
              <a:lnSpc>
                <a:spcPts val="3000"/>
              </a:lnSpc>
              <a:defRPr sz="2200">
                <a:latin typeface="Raleway"/>
                <a:ea typeface="Raleway"/>
                <a:cs typeface="Raleway"/>
                <a:sym typeface="Raleway"/>
              </a:defRPr>
            </a:pPr>
            <a:r>
              <a:t>Daniel Murphy, Executive Chef, Appellation</a:t>
            </a:r>
          </a:p>
          <a:p>
            <a:pPr algn="ctr">
              <a:lnSpc>
                <a:spcPts val="3000"/>
              </a:lnSpc>
              <a:defRPr sz="2200">
                <a:latin typeface="Raleway"/>
                <a:ea typeface="Raleway"/>
                <a:cs typeface="Raleway"/>
                <a:sym typeface="Raleway"/>
              </a:defRPr>
            </a:pPr>
            <a:r>
              <a:t>Best New Talent 2019 Finalist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C242A3-BBCF-AE49-981D-9ACAB3EEA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59300" y="925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1587">
        <p:fade/>
      </p:transition>
    </mc:Choice>
    <mc:Fallback>
      <p:transition spd="slow" advTm="215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creen Shot 2020-06-25 at 11.54.18 am.png" descr="Screen Shot 2020-06-25 at 11.54.1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730" y="9130"/>
            <a:ext cx="18399460" cy="10268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C1D3529-85F3-3A41-89C0-2A10EBD90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59300" y="925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2405">
        <p:fade/>
      </p:transition>
    </mc:Choice>
    <mc:Fallback>
      <p:transition spd="slow" advTm="224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AutoShape 2"/>
          <p:cNvSpPr/>
          <p:nvPr/>
        </p:nvSpPr>
        <p:spPr>
          <a:xfrm>
            <a:off x="-1" y="281923"/>
            <a:ext cx="17082700" cy="1066801"/>
          </a:xfrm>
          <a:prstGeom prst="rect">
            <a:avLst/>
          </a:prstGeom>
          <a:solidFill>
            <a:srgbClr val="94C667">
              <a:alpha val="69803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7" name="TextBox 3"/>
          <p:cNvSpPr txBox="1"/>
          <p:nvPr/>
        </p:nvSpPr>
        <p:spPr>
          <a:xfrm>
            <a:off x="-349994" y="535272"/>
            <a:ext cx="9302676" cy="478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900"/>
              </a:lnSpc>
              <a:defRPr sz="2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Experience a very personal Barossa connection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8F619D-279C-2E49-ABB2-E7444F202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59300" y="925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4170">
        <p:fade/>
      </p:transition>
    </mc:Choice>
    <mc:Fallback>
      <p:transition spd="slow" advTm="341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2" descr="Picture 2"/>
          <p:cNvPicPr>
            <a:picLocks noChangeAspect="1"/>
          </p:cNvPicPr>
          <p:nvPr/>
        </p:nvPicPr>
        <p:blipFill>
          <a:blip r:embed="rId5"/>
          <a:srcRect l="3436" t="4850" r="3435"/>
          <a:stretch>
            <a:fillRect/>
          </a:stretch>
        </p:blipFill>
        <p:spPr>
          <a:xfrm>
            <a:off x="812" y="-1"/>
            <a:ext cx="3955239" cy="6054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Picture 3" descr="Picture 3"/>
          <p:cNvPicPr>
            <a:picLocks noChangeAspect="1"/>
          </p:cNvPicPr>
          <p:nvPr/>
        </p:nvPicPr>
        <p:blipFill>
          <a:blip r:embed="rId6"/>
          <a:srcRect l="7312" r="7312"/>
          <a:stretch>
            <a:fillRect/>
          </a:stretch>
        </p:blipFill>
        <p:spPr>
          <a:xfrm>
            <a:off x="4127500" y="1200162"/>
            <a:ext cx="3957125" cy="308228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TextBox 4"/>
          <p:cNvSpPr txBox="1"/>
          <p:nvPr/>
        </p:nvSpPr>
        <p:spPr>
          <a:xfrm>
            <a:off x="46262" y="7757762"/>
            <a:ext cx="3864337" cy="973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900"/>
              </a:lnSpc>
              <a:defRPr sz="2800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Have your breakfast with Kangaroos...</a:t>
            </a:r>
          </a:p>
        </p:txBody>
      </p:sp>
      <p:pic>
        <p:nvPicPr>
          <p:cNvPr id="174" name="Picture 6" descr="Picture 6"/>
          <p:cNvPicPr>
            <a:picLocks noChangeAspect="1"/>
          </p:cNvPicPr>
          <p:nvPr/>
        </p:nvPicPr>
        <p:blipFill>
          <a:blip r:embed="rId7"/>
          <a:srcRect l="22222" t="8104" r="8718"/>
          <a:stretch>
            <a:fillRect/>
          </a:stretch>
        </p:blipFill>
        <p:spPr>
          <a:xfrm>
            <a:off x="8298161" y="-1"/>
            <a:ext cx="3950785" cy="7905747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TextBox 7"/>
          <p:cNvSpPr txBox="1"/>
          <p:nvPr/>
        </p:nvSpPr>
        <p:spPr>
          <a:xfrm>
            <a:off x="9101667" y="8434665"/>
            <a:ext cx="2343773" cy="1468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900"/>
              </a:lnSpc>
              <a:defRPr sz="2800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Become a winemaker for a day...</a:t>
            </a:r>
          </a:p>
        </p:txBody>
      </p:sp>
      <p:sp>
        <p:nvSpPr>
          <p:cNvPr id="176" name="AutoShape 8"/>
          <p:cNvSpPr/>
          <p:nvPr/>
        </p:nvSpPr>
        <p:spPr>
          <a:xfrm>
            <a:off x="8294175" y="8138177"/>
            <a:ext cx="3954772" cy="2148823"/>
          </a:xfrm>
          <a:prstGeom prst="rect">
            <a:avLst/>
          </a:prstGeom>
          <a:solidFill>
            <a:srgbClr val="94C667">
              <a:alpha val="74901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77" name="Picture 9" descr="Picture 9"/>
          <p:cNvPicPr>
            <a:picLocks noChangeAspect="1"/>
          </p:cNvPicPr>
          <p:nvPr/>
        </p:nvPicPr>
        <p:blipFill>
          <a:blip r:embed="rId8"/>
          <a:srcRect l="26541" r="32089" b="9588"/>
          <a:stretch>
            <a:fillRect/>
          </a:stretch>
        </p:blipFill>
        <p:spPr>
          <a:xfrm>
            <a:off x="4137826" y="4534458"/>
            <a:ext cx="3950785" cy="5752542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TextBox 10"/>
          <p:cNvSpPr txBox="1"/>
          <p:nvPr/>
        </p:nvSpPr>
        <p:spPr>
          <a:xfrm rot="5400000">
            <a:off x="14926404" y="2282988"/>
            <a:ext cx="4713044" cy="1088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4300"/>
              </a:lnSpc>
              <a:defRPr sz="3600" spc="288">
                <a:solidFill>
                  <a:srgbClr val="94C667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EXPERIENCE</a:t>
            </a:r>
            <a:r>
              <a:rPr i="1"/>
              <a:t> </a:t>
            </a:r>
          </a:p>
        </p:txBody>
      </p:sp>
      <p:sp>
        <p:nvSpPr>
          <p:cNvPr id="179" name="AutoShape 11"/>
          <p:cNvSpPr/>
          <p:nvPr/>
        </p:nvSpPr>
        <p:spPr>
          <a:xfrm>
            <a:off x="4133839" y="0"/>
            <a:ext cx="3954772" cy="941061"/>
          </a:xfrm>
          <a:prstGeom prst="rect">
            <a:avLst/>
          </a:prstGeom>
          <a:solidFill>
            <a:srgbClr val="94C667">
              <a:alpha val="84705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0" name="TextBox 12"/>
          <p:cNvSpPr txBox="1"/>
          <p:nvPr/>
        </p:nvSpPr>
        <p:spPr>
          <a:xfrm>
            <a:off x="4776556" y="168239"/>
            <a:ext cx="2665351" cy="549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200"/>
              </a:lnSpc>
              <a:defRPr sz="1600">
                <a:solidFill>
                  <a:srgbClr val="F8F8F3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Discover the great vineyards of Barossa...</a:t>
            </a:r>
          </a:p>
        </p:txBody>
      </p:sp>
      <p:sp>
        <p:nvSpPr>
          <p:cNvPr id="181" name="TextBox 13"/>
          <p:cNvSpPr txBox="1"/>
          <p:nvPr/>
        </p:nvSpPr>
        <p:spPr>
          <a:xfrm>
            <a:off x="12906643" y="4982433"/>
            <a:ext cx="4939854" cy="4781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4200"/>
              </a:lnSpc>
              <a:defRPr sz="3000">
                <a:latin typeface="Raleway"/>
                <a:ea typeface="Raleway"/>
                <a:cs typeface="Raleway"/>
                <a:sym typeface="Raleway"/>
              </a:defRPr>
            </a:pPr>
            <a:r>
              <a:t>Connect with the genuine culture of our region through a selection of experiences exclusive to guests of The Louise. </a:t>
            </a:r>
          </a:p>
          <a:p>
            <a:pPr algn="ctr">
              <a:lnSpc>
                <a:spcPts val="4200"/>
              </a:lnSpc>
              <a:defRPr sz="3000">
                <a:latin typeface="Raleway"/>
                <a:ea typeface="Raleway"/>
                <a:cs typeface="Raleway"/>
                <a:sym typeface="Raleway"/>
              </a:defRPr>
            </a:pPr>
            <a:r>
              <a:t>Or, allow our team to unlock the most 'off script' and custom experiences for your Barossa itinerary.</a:t>
            </a:r>
          </a:p>
        </p:txBody>
      </p:sp>
      <p:sp>
        <p:nvSpPr>
          <p:cNvPr id="182" name="AutoShape 14"/>
          <p:cNvSpPr/>
          <p:nvPr/>
        </p:nvSpPr>
        <p:spPr>
          <a:xfrm>
            <a:off x="12465138" y="4534458"/>
            <a:ext cx="5822863" cy="5752542"/>
          </a:xfrm>
          <a:prstGeom prst="rect">
            <a:avLst/>
          </a:prstGeom>
          <a:solidFill>
            <a:srgbClr val="94C667">
              <a:alpha val="43921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3" name="AutoShape 5"/>
          <p:cNvSpPr/>
          <p:nvPr/>
        </p:nvSpPr>
        <p:spPr>
          <a:xfrm>
            <a:off x="812" y="6286500"/>
            <a:ext cx="3956051" cy="4000500"/>
          </a:xfrm>
          <a:prstGeom prst="rect">
            <a:avLst/>
          </a:prstGeom>
          <a:solidFill>
            <a:srgbClr val="94C667">
              <a:alpha val="43921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9E79555-4DD9-0748-BCB9-27B61C858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59300" y="925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7689">
        <p:fade/>
      </p:transition>
    </mc:Choice>
    <mc:Fallback>
      <p:transition spd="slow" advTm="276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557" y="2463063"/>
            <a:ext cx="4015634" cy="2680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Picture 3" descr="Picture 3"/>
          <p:cNvPicPr>
            <a:picLocks noChangeAspect="1"/>
          </p:cNvPicPr>
          <p:nvPr/>
        </p:nvPicPr>
        <p:blipFill>
          <a:blip r:embed="rId5"/>
          <a:srcRect t="2171" b="2171"/>
          <a:stretch>
            <a:fillRect/>
          </a:stretch>
        </p:blipFill>
        <p:spPr>
          <a:xfrm>
            <a:off x="7370937" y="2463063"/>
            <a:ext cx="4197950" cy="2680437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TextBox 4"/>
          <p:cNvSpPr txBox="1"/>
          <p:nvPr/>
        </p:nvSpPr>
        <p:spPr>
          <a:xfrm>
            <a:off x="1676400" y="408478"/>
            <a:ext cx="14611614" cy="1091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8900"/>
              </a:lnSpc>
              <a:defRPr sz="6400">
                <a:solidFill>
                  <a:srgbClr val="1B192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What's new at The Louise </a:t>
            </a:r>
          </a:p>
        </p:txBody>
      </p:sp>
      <p:sp>
        <p:nvSpPr>
          <p:cNvPr id="190" name="AutoShape 5"/>
          <p:cNvSpPr/>
          <p:nvPr/>
        </p:nvSpPr>
        <p:spPr>
          <a:xfrm>
            <a:off x="0" y="540178"/>
            <a:ext cx="11627505" cy="977044"/>
          </a:xfrm>
          <a:prstGeom prst="rect">
            <a:avLst/>
          </a:prstGeom>
          <a:solidFill>
            <a:srgbClr val="94C667">
              <a:alpha val="69803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91" name="Picture 6" descr="Picture 6"/>
          <p:cNvPicPr>
            <a:picLocks noChangeAspect="1"/>
          </p:cNvPicPr>
          <p:nvPr/>
        </p:nvPicPr>
        <p:blipFill>
          <a:blip r:embed="rId6"/>
          <a:srcRect t="3221" b="3222"/>
          <a:stretch>
            <a:fillRect/>
          </a:stretch>
        </p:blipFill>
        <p:spPr>
          <a:xfrm>
            <a:off x="13061351" y="2463064"/>
            <a:ext cx="4197950" cy="2680437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TextBox 7"/>
          <p:cNvSpPr txBox="1"/>
          <p:nvPr/>
        </p:nvSpPr>
        <p:spPr>
          <a:xfrm>
            <a:off x="1710374" y="5345481"/>
            <a:ext cx="4163975" cy="75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000"/>
              </a:lnSpc>
              <a:defRPr sz="2400" spc="216">
                <a:solidFill>
                  <a:srgbClr val="94C667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Appellation Restaurant undergoes full renovation </a:t>
            </a:r>
          </a:p>
        </p:txBody>
      </p:sp>
      <p:sp>
        <p:nvSpPr>
          <p:cNvPr id="193" name="TextBox 8"/>
          <p:cNvSpPr txBox="1"/>
          <p:nvPr/>
        </p:nvSpPr>
        <p:spPr>
          <a:xfrm>
            <a:off x="7463529" y="5345481"/>
            <a:ext cx="4163976" cy="75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000"/>
              </a:lnSpc>
              <a:defRPr sz="2400" spc="216">
                <a:solidFill>
                  <a:srgbClr val="94C667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The Louise to open new casual bar and kitchen </a:t>
            </a:r>
          </a:p>
        </p:txBody>
      </p:sp>
      <p:sp>
        <p:nvSpPr>
          <p:cNvPr id="194" name="TextBox 9"/>
          <p:cNvSpPr txBox="1"/>
          <p:nvPr/>
        </p:nvSpPr>
        <p:spPr>
          <a:xfrm>
            <a:off x="13095324" y="6748202"/>
            <a:ext cx="3840126" cy="2124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247650" lvl="1" indent="-123825">
              <a:lnSpc>
                <a:spcPts val="2100"/>
              </a:lnSpc>
              <a:buSzPct val="100000"/>
              <a:buFont typeface="Arial"/>
              <a:buChar char="•"/>
              <a:defRPr sz="1500">
                <a:solidFill>
                  <a:srgbClr val="737373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Gin blending at Seppeltsfield Road Distillers</a:t>
            </a:r>
          </a:p>
          <a:p>
            <a:pPr marL="247650" lvl="1" indent="-123825">
              <a:lnSpc>
                <a:spcPts val="2100"/>
              </a:lnSpc>
              <a:buSzPct val="100000"/>
              <a:buFont typeface="Arial"/>
              <a:buChar char="•"/>
              <a:defRPr sz="1500">
                <a:solidFill>
                  <a:srgbClr val="737373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Natural Perfume Masterclass at Vasse Virgin</a:t>
            </a:r>
          </a:p>
          <a:p>
            <a:pPr marL="247650" lvl="1" indent="-123825">
              <a:lnSpc>
                <a:spcPts val="2100"/>
              </a:lnSpc>
              <a:buSzPct val="100000"/>
              <a:buFont typeface="Arial"/>
              <a:buChar char="•"/>
              <a:defRPr sz="1500">
                <a:solidFill>
                  <a:srgbClr val="737373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Discover Harvest with Izway Wines - an exclusive backstage pass to a genuine Barossa Vintage </a:t>
            </a:r>
          </a:p>
        </p:txBody>
      </p:sp>
      <p:sp>
        <p:nvSpPr>
          <p:cNvPr id="195" name="TextBox 10"/>
          <p:cNvSpPr txBox="1"/>
          <p:nvPr/>
        </p:nvSpPr>
        <p:spPr>
          <a:xfrm>
            <a:off x="13095324" y="5345481"/>
            <a:ext cx="4163976" cy="1136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000"/>
              </a:lnSpc>
              <a:defRPr sz="2400" spc="216">
                <a:solidFill>
                  <a:srgbClr val="94C667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Brand new experiences for the perfect Barossa itinerary</a:t>
            </a:r>
          </a:p>
        </p:txBody>
      </p:sp>
      <p:sp>
        <p:nvSpPr>
          <p:cNvPr id="196" name="AutoShape 11"/>
          <p:cNvSpPr/>
          <p:nvPr/>
        </p:nvSpPr>
        <p:spPr>
          <a:xfrm>
            <a:off x="17926050" y="9258300"/>
            <a:ext cx="361950" cy="1066800"/>
          </a:xfrm>
          <a:prstGeom prst="rect">
            <a:avLst/>
          </a:prstGeom>
          <a:solidFill>
            <a:srgbClr val="94C667">
              <a:alpha val="69803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7" name="TextBox 12"/>
          <p:cNvSpPr txBox="1"/>
          <p:nvPr/>
        </p:nvSpPr>
        <p:spPr>
          <a:xfrm>
            <a:off x="7463529" y="6748202"/>
            <a:ext cx="3840126" cy="2124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2100"/>
              </a:lnSpc>
              <a:defRPr sz="1500">
                <a:solidFill>
                  <a:srgbClr val="737373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Following a major expansion this winter, The Louise w</a:t>
            </a:r>
            <a:r>
              <a:rPr sz="1400"/>
              <a:t>ill open</a:t>
            </a:r>
            <a:r>
              <a:t> a fresh new venue for upscale cocktails and satisfying comfort food overlooking a drop dead gorgeous view of the famous vineyard valley. The welcoming glass-walled, high ceiling bar is set to open early October 2019. </a:t>
            </a:r>
          </a:p>
        </p:txBody>
      </p:sp>
      <p:sp>
        <p:nvSpPr>
          <p:cNvPr id="198" name="TextBox 13"/>
          <p:cNvSpPr txBox="1"/>
          <p:nvPr/>
        </p:nvSpPr>
        <p:spPr>
          <a:xfrm>
            <a:off x="1676400" y="6748202"/>
            <a:ext cx="3840125" cy="2124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100"/>
              </a:lnSpc>
              <a:defRPr sz="1500">
                <a:solidFill>
                  <a:srgbClr val="737373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The Louise's architects and builders have been busy this July... the team have used this winter break to renovate award winning restaurant, Appellation. A stylish upgrade awaits our guests as Appellation’s menu continues to raise the bar under the direction of Executive Chef, Daniel Murphy.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6FEAB43-9770-AC4D-BADB-108732142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59300" y="925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43130">
        <p:fade/>
      </p:transition>
    </mc:Choice>
    <mc:Fallback>
      <p:transition spd="slow" advTm="43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2" descr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8763" y="6921782"/>
            <a:ext cx="6830474" cy="242482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TextBox 3"/>
          <p:cNvSpPr txBox="1"/>
          <p:nvPr/>
        </p:nvSpPr>
        <p:spPr>
          <a:xfrm>
            <a:off x="3997404" y="9186564"/>
            <a:ext cx="10293192" cy="270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200"/>
              </a:lnSpc>
              <a:defRPr sz="1600" spc="256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A LUXURY CULINARY RETREAT IN AUSTRALIA'S GLOBAL FOOD AND WINE REGION </a:t>
            </a:r>
          </a:p>
        </p:txBody>
      </p:sp>
      <p:pic>
        <p:nvPicPr>
          <p:cNvPr id="202" name="Screen Shot 2020-06-25 at 11.54.45 am.png" descr="Screen Shot 2020-06-25 at 11.54.45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071" y="-140701"/>
            <a:ext cx="19036050" cy="10568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ED19204-C10D-F641-9A54-0368B9DC5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259300" y="925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4726">
        <p:fade/>
      </p:transition>
    </mc:Choice>
    <mc:Fallback>
      <p:transition spd="slow" advTm="147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AutoShape 2"/>
          <p:cNvSpPr/>
          <p:nvPr/>
        </p:nvSpPr>
        <p:spPr>
          <a:xfrm>
            <a:off x="9736512" y="6380655"/>
            <a:ext cx="6249331" cy="5938345"/>
          </a:xfrm>
          <a:prstGeom prst="rect">
            <a:avLst/>
          </a:prstGeom>
          <a:solidFill>
            <a:srgbClr val="737373">
              <a:alpha val="80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8" name="Group 3"/>
          <p:cNvSpPr txBox="1"/>
          <p:nvPr/>
        </p:nvSpPr>
        <p:spPr>
          <a:xfrm>
            <a:off x="10047776" y="6700032"/>
            <a:ext cx="4703478" cy="2328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>
              <a:lnSpc>
                <a:spcPts val="8000"/>
              </a:lnSpc>
              <a:defRPr sz="8000" spc="79">
                <a:solidFill>
                  <a:srgbClr val="94C667">
                    <a:alpha val="69804"/>
                  </a:srgbClr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GETTING HERE</a:t>
            </a:r>
          </a:p>
        </p:txBody>
      </p:sp>
      <p:sp>
        <p:nvSpPr>
          <p:cNvPr id="119" name="AutoShape 6"/>
          <p:cNvSpPr/>
          <p:nvPr/>
        </p:nvSpPr>
        <p:spPr>
          <a:xfrm>
            <a:off x="-1085850" y="9067800"/>
            <a:ext cx="20459700" cy="1371600"/>
          </a:xfrm>
          <a:prstGeom prst="rect">
            <a:avLst/>
          </a:prstGeom>
          <a:solidFill>
            <a:srgbClr val="FDF2F1">
              <a:alpha val="9803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0" name="AutoShape 7"/>
          <p:cNvSpPr/>
          <p:nvPr/>
        </p:nvSpPr>
        <p:spPr>
          <a:xfrm>
            <a:off x="17984499" y="9220200"/>
            <a:ext cx="419101" cy="1066800"/>
          </a:xfrm>
          <a:prstGeom prst="rect">
            <a:avLst/>
          </a:prstGeom>
          <a:solidFill>
            <a:srgbClr val="94C667">
              <a:alpha val="69803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1" name="TextBox 8"/>
          <p:cNvSpPr txBox="1"/>
          <p:nvPr/>
        </p:nvSpPr>
        <p:spPr>
          <a:xfrm>
            <a:off x="-1" y="285860"/>
            <a:ext cx="7702262" cy="355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900"/>
              </a:lnSpc>
              <a:defRPr sz="2100" b="1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BAROSSA VALLEY, SOUTH AUSTRALIA</a:t>
            </a:r>
          </a:p>
        </p:txBody>
      </p:sp>
      <p:sp>
        <p:nvSpPr>
          <p:cNvPr id="122" name="AutoShape 9"/>
          <p:cNvSpPr/>
          <p:nvPr/>
        </p:nvSpPr>
        <p:spPr>
          <a:xfrm>
            <a:off x="-1" y="13557"/>
            <a:ext cx="7702262" cy="977043"/>
          </a:xfrm>
          <a:prstGeom prst="rect">
            <a:avLst/>
          </a:prstGeom>
          <a:solidFill>
            <a:srgbClr val="94C667">
              <a:alpha val="69803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3" name="1 hour ground transport or 20 minute helicopter flight from Adelaide International and Domestic Airport"/>
          <p:cNvSpPr txBox="1"/>
          <p:nvPr/>
        </p:nvSpPr>
        <p:spPr>
          <a:xfrm>
            <a:off x="10062360" y="8770707"/>
            <a:ext cx="5597637" cy="115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3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1 hour ground transport or 20 minute helicopter flight from Adelaide International and Domestic Airport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13AB92B-4AF5-4243-A5A1-6428FC3FA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59300" y="925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5094">
        <p:fade/>
      </p:transition>
    </mc:Choice>
    <mc:Fallback>
      <p:transition spd="slow" advTm="250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AutoShape 2"/>
          <p:cNvSpPr/>
          <p:nvPr/>
        </p:nvSpPr>
        <p:spPr>
          <a:xfrm>
            <a:off x="12345444" y="9258300"/>
            <a:ext cx="5942557" cy="1066800"/>
          </a:xfrm>
          <a:prstGeom prst="rect">
            <a:avLst/>
          </a:prstGeom>
          <a:solidFill>
            <a:srgbClr val="94C667">
              <a:alpha val="69803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8" name="TextBox 3"/>
          <p:cNvSpPr txBox="1"/>
          <p:nvPr/>
        </p:nvSpPr>
        <p:spPr>
          <a:xfrm>
            <a:off x="12668267" y="9481201"/>
            <a:ext cx="3475049" cy="540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400"/>
              </a:lnSpc>
              <a:defRPr sz="3200" spc="32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 15 Private Suites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0E02D2-1FCC-E040-B4FB-B4B7C8ABF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59300" y="925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4964">
        <p:fade/>
      </p:transition>
    </mc:Choice>
    <mc:Fallback>
      <p:transition spd="slow" advTm="149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3" descr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63"/>
            <a:ext cx="18288000" cy="10302935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TextBox 2"/>
          <p:cNvSpPr txBox="1"/>
          <p:nvPr/>
        </p:nvSpPr>
        <p:spPr>
          <a:xfrm>
            <a:off x="11049000" y="495300"/>
            <a:ext cx="6772665" cy="478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ts val="3900"/>
              </a:lnSpc>
              <a:defRPr sz="2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Ample space and contemporary design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3511C85-A20E-564C-B622-0C849A277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59300" y="925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4376">
        <p:fade/>
      </p:transition>
    </mc:Choice>
    <mc:Fallback>
      <p:transition spd="slow" advTm="43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Box 2"/>
          <p:cNvSpPr txBox="1"/>
          <p:nvPr/>
        </p:nvSpPr>
        <p:spPr>
          <a:xfrm>
            <a:off x="8962449" y="668655"/>
            <a:ext cx="9237251" cy="613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5000"/>
              </a:lnSpc>
              <a:defRPr sz="3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Luxurious spa tubs and marble ensuites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28374E8-3278-684E-BEF4-F60039E1C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59300" y="925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305">
        <p:fade/>
      </p:transition>
    </mc:Choice>
    <mc:Fallback>
      <p:transition spd="slow" advTm="5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Box 2"/>
          <p:cNvSpPr txBox="1"/>
          <p:nvPr/>
        </p:nvSpPr>
        <p:spPr>
          <a:xfrm>
            <a:off x="186156" y="304375"/>
            <a:ext cx="8957845" cy="478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900"/>
              </a:lnSpc>
              <a:defRPr sz="2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Private terraces overlooking world famous vineyards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F62A582-0B8B-814B-88AC-FF75E3FC7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59300" y="925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7222">
        <p:fade/>
      </p:transition>
    </mc:Choice>
    <mc:Fallback>
      <p:transition spd="slow" advTm="72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Box 2"/>
          <p:cNvSpPr txBox="1"/>
          <p:nvPr/>
        </p:nvSpPr>
        <p:spPr>
          <a:xfrm>
            <a:off x="440964" y="241173"/>
            <a:ext cx="7457504" cy="61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5000"/>
              </a:lnSpc>
              <a:defRPr sz="3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Relax by our infinity edge lap pool...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4E0DCFB-DE65-7746-9FA6-8F5CB1ECD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59300" y="925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3361">
        <p:fade/>
      </p:transition>
    </mc:Choice>
    <mc:Fallback>
      <p:transition spd="slow" advTm="13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5" descr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Picture 2" descr="Picture 2"/>
          <p:cNvPicPr>
            <a:picLocks noChangeAspect="1"/>
          </p:cNvPicPr>
          <p:nvPr/>
        </p:nvPicPr>
        <p:blipFill>
          <a:blip r:embed="rId7"/>
          <a:srcRect b="29570"/>
          <a:stretch>
            <a:fillRect/>
          </a:stretch>
        </p:blipFill>
        <p:spPr>
          <a:xfrm>
            <a:off x="304800" y="190500"/>
            <a:ext cx="4789595" cy="1366180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AutoShape 2"/>
          <p:cNvSpPr/>
          <p:nvPr/>
        </p:nvSpPr>
        <p:spPr>
          <a:xfrm>
            <a:off x="0" y="9029700"/>
            <a:ext cx="8686800" cy="1066800"/>
          </a:xfrm>
          <a:prstGeom prst="rect">
            <a:avLst/>
          </a:prstGeom>
          <a:solidFill>
            <a:srgbClr val="94C667">
              <a:alpha val="69803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0" name="TextBox 7"/>
          <p:cNvSpPr txBox="1"/>
          <p:nvPr/>
        </p:nvSpPr>
        <p:spPr>
          <a:xfrm>
            <a:off x="304799" y="9270711"/>
            <a:ext cx="14406882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Newly renovated – August 2019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9E8350-4590-044C-AB65-A4694ECBC9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259300" y="925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9019">
        <p:fade/>
      </p:transition>
    </mc:Choice>
    <mc:Fallback>
      <p:transition spd="slow" advTm="190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utoShape 2"/>
          <p:cNvSpPr/>
          <p:nvPr/>
        </p:nvSpPr>
        <p:spPr>
          <a:xfrm>
            <a:off x="-1" y="7602549"/>
            <a:ext cx="13019069" cy="1655751"/>
          </a:xfrm>
          <a:prstGeom prst="rect">
            <a:avLst/>
          </a:prstGeom>
          <a:solidFill>
            <a:srgbClr val="737373">
              <a:alpha val="80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5" name="TextBox 3"/>
          <p:cNvSpPr txBox="1"/>
          <p:nvPr/>
        </p:nvSpPr>
        <p:spPr>
          <a:xfrm>
            <a:off x="235469" y="7750339"/>
            <a:ext cx="12783599" cy="1248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5000"/>
              </a:lnSpc>
              <a:defRPr sz="3600">
                <a:solidFill>
                  <a:srgbClr val="94C667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Fresh ingredients, straight from our kitchen garden, local producers and farm-gate suppliers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EACC44F-1801-3C4C-BF31-AC029D1CD3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59300" y="925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7039">
        <p:fade/>
      </p:transition>
    </mc:Choice>
    <mc:Fallback>
      <p:transition spd="slow" advTm="170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368</Words>
  <Application>Microsoft Macintosh PowerPoint</Application>
  <PresentationFormat>Custom</PresentationFormat>
  <Paragraphs>39</Paragraphs>
  <Slides>15</Slides>
  <Notes>12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Raleway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Emma WElling</cp:lastModifiedBy>
  <cp:revision>3</cp:revision>
  <dcterms:modified xsi:type="dcterms:W3CDTF">2020-07-12T03:36:25Z</dcterms:modified>
</cp:coreProperties>
</file>